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5"/>
  </p:notesMasterIdLst>
  <p:sldIdLst>
    <p:sldId id="256" r:id="rId5"/>
    <p:sldId id="257" r:id="rId6"/>
    <p:sldId id="260" r:id="rId7"/>
    <p:sldId id="261" r:id="rId8"/>
    <p:sldId id="262" r:id="rId9"/>
    <p:sldId id="263" r:id="rId10"/>
    <p:sldId id="258" r:id="rId11"/>
    <p:sldId id="264" r:id="rId12"/>
    <p:sldId id="278" r:id="rId13"/>
    <p:sldId id="279" r:id="rId14"/>
    <p:sldId id="267" r:id="rId15"/>
    <p:sldId id="268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4CC9B6-A6C2-46C7-BBB9-C6A60C5C4540}" v="35" dt="2020-10-29T00:07:35.914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67" autoAdjust="0"/>
    <p:restoredTop sz="95033" autoAdjust="0"/>
  </p:normalViewPr>
  <p:slideViewPr>
    <p:cSldViewPr snapToGrid="0" snapToObjects="1" showGuides="1">
      <p:cViewPr varScale="1">
        <p:scale>
          <a:sx n="80" d="100"/>
          <a:sy n="80" d="100"/>
        </p:scale>
        <p:origin x="624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farde\Downloads\New%20folder\2.a-job-postings%20(Collected%20from%20API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farde\Downloads\New%20folder\popular-languages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Sheet!$B$1</c:f>
              <c:strCache>
                <c:ptCount val="1"/>
                <c:pt idx="0">
                  <c:v>Number of Jobs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Sheet!$A$2:$A$8</c:f>
              <c:strCache>
                <c:ptCount val="7"/>
                <c:pt idx="0">
                  <c:v>Washington DC</c:v>
                </c:pt>
                <c:pt idx="1">
                  <c:v>Detroit</c:v>
                </c:pt>
                <c:pt idx="2">
                  <c:v>Seattle</c:v>
                </c:pt>
                <c:pt idx="3">
                  <c:v>New York</c:v>
                </c:pt>
                <c:pt idx="4">
                  <c:v>Los Angeles</c:v>
                </c:pt>
                <c:pt idx="5">
                  <c:v>San Francisco</c:v>
                </c:pt>
                <c:pt idx="6">
                  <c:v>Austin</c:v>
                </c:pt>
              </c:strCache>
            </c:strRef>
          </c:cat>
          <c:val>
            <c:numRef>
              <c:f>Sheet!$B$2:$B$8</c:f>
              <c:numCache>
                <c:formatCode>General</c:formatCode>
                <c:ptCount val="7"/>
                <c:pt idx="0">
                  <c:v>5316</c:v>
                </c:pt>
                <c:pt idx="1">
                  <c:v>3945</c:v>
                </c:pt>
                <c:pt idx="2">
                  <c:v>3375</c:v>
                </c:pt>
                <c:pt idx="3">
                  <c:v>3226</c:v>
                </c:pt>
                <c:pt idx="4">
                  <c:v>640</c:v>
                </c:pt>
                <c:pt idx="5">
                  <c:v>435</c:v>
                </c:pt>
                <c:pt idx="6">
                  <c:v>434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EE-4391-83BC-4A05937D2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69728464"/>
        <c:axId val="969727024"/>
      </c:barChart>
      <c:catAx>
        <c:axId val="969728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727024"/>
        <c:crosses val="autoZero"/>
        <c:auto val="1"/>
        <c:lblAlgn val="ctr"/>
        <c:lblOffset val="100"/>
        <c:noMultiLvlLbl val="0"/>
      </c:catAx>
      <c:valAx>
        <c:axId val="9697270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72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'popular-languages'!$B$1</c:f>
              <c:strCache>
                <c:ptCount val="1"/>
                <c:pt idx="0">
                  <c:v> Average Annual Salary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'popular-languages'!$A$2:$A$11</c:f>
              <c:strCache>
                <c:ptCount val="10"/>
                <c:pt idx="0">
                  <c:v>Swift </c:v>
                </c:pt>
                <c:pt idx="1">
                  <c:v>Python </c:v>
                </c:pt>
                <c:pt idx="2">
                  <c:v>C++ </c:v>
                </c:pt>
                <c:pt idx="3">
                  <c:v>Javascript </c:v>
                </c:pt>
                <c:pt idx="4">
                  <c:v>C# </c:v>
                </c:pt>
                <c:pt idx="5">
                  <c:v>SQL </c:v>
                </c:pt>
                <c:pt idx="6">
                  <c:v>PHP </c:v>
                </c:pt>
                <c:pt idx="7">
                  <c:v>Java </c:v>
                </c:pt>
                <c:pt idx="8">
                  <c:v>Go </c:v>
                </c:pt>
                <c:pt idx="9">
                  <c:v>R </c:v>
                </c:pt>
              </c:strCache>
            </c:strRef>
          </c:cat>
          <c:val>
            <c:numRef>
              <c:f>'popular-languages'!$B$2:$B$11</c:f>
              <c:numCache>
                <c:formatCode>General</c:formatCode>
                <c:ptCount val="10"/>
                <c:pt idx="0">
                  <c:v>130801</c:v>
                </c:pt>
                <c:pt idx="1">
                  <c:v>114383</c:v>
                </c:pt>
                <c:pt idx="2">
                  <c:v>113865</c:v>
                </c:pt>
                <c:pt idx="3">
                  <c:v>110981</c:v>
                </c:pt>
                <c:pt idx="4">
                  <c:v>88726</c:v>
                </c:pt>
                <c:pt idx="5">
                  <c:v>84793</c:v>
                </c:pt>
                <c:pt idx="6">
                  <c:v>84727</c:v>
                </c:pt>
                <c:pt idx="7">
                  <c:v>10113</c:v>
                </c:pt>
                <c:pt idx="8">
                  <c:v>9482</c:v>
                </c:pt>
                <c:pt idx="9">
                  <c:v>9237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EF-4755-8D36-5D8BE9DADD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89863776"/>
        <c:axId val="789867616"/>
      </c:barChart>
      <c:catAx>
        <c:axId val="789863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9867616"/>
        <c:crosses val="autoZero"/>
        <c:auto val="1"/>
        <c:lblAlgn val="ctr"/>
        <c:lblOffset val="100"/>
        <c:noMultiLvlLbl val="0"/>
      </c:catAx>
      <c:valAx>
        <c:axId val="7898676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986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13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1,'4'0,"1"0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59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92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555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88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57.24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14,'0'-6,"0"-2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3.15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04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71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14 0,'-6'0,"-1"0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6.6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7.3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48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8.90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9.43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0.49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11.42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3.4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6.95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7.44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8.5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56.8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74 0,'0'6,"0"7,-6 2,-7-2,-14-3,-1-3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4:38.52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17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37:51.25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4.35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19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7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6.20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0,'6'0,"-4"6,-2 2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53.89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0,'11'0,"10"0,1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42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87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26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61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51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3.92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86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20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53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8.34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28.78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3862 105,'-1271'0,"1156"-5,-24-7,-86-4,-555 14,398 3,346-3,0-2,1-1,-1-2,-10-4,-70-13,-19 12,0 6,-61 8,66 0,86 2,44-4,0 0,0 0,0 0,-1 0,1 0,0 0,0 0,0 1,0-1,-1 0,1 0,0 0,0 0,0 0,0 0,-1 0,1 0,0 0,0 1,0-1,0 0,0 0,0 0,0 0,-1 0,1 1,0-1,0 0,0 0,0 0,0 0,0 1,0-1,0 0,0 0,0 0,0 1,0-1,0 0,0 0,0 0,0 0,0 1,0-1,0 0,0 0,0 0,0 0,1 1,-1-1,0 0,20 10,43 10,61 11,-29-8,63 10,2-7,83 0,-79-10,0 7,60 20,-165-29,0-2,1-3,1-3,53-2,1709-7,-1834 2,-1-1,1 0,0 0,0-1,0-1,-36-8,-207-29,-83 4,242 22,66 9,0 1,-1 2,-2 1,-72 2,54 2,0-3,-42-6,52 0</inkml:trace>
</inkml:ink>
</file>

<file path=ppt/media/hdphoto1.wdp>
</file>

<file path=ppt/media/hdphoto2.wdp>
</file>

<file path=ppt/media/hdphoto3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.tmp>
</file>

<file path=ppt/media/image18.png>
</file>

<file path=ppt/media/image18.tmp>
</file>

<file path=ppt/media/image19.png>
</file>

<file path=ppt/media/image2.tiff>
</file>

<file path=ppt/media/image20.png>
</file>

<file path=ppt/media/image21.png>
</file>

<file path=ppt/media/image22.png>
</file>

<file path=ppt/media/image23.tmp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5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12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0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4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image" Target="../media/image5.png"/><Relationship Id="rId10" Type="http://schemas.openxmlformats.org/officeDocument/2006/relationships/customXml" Target="../ink/ink7.xml"/><Relationship Id="rId4" Type="http://schemas.openxmlformats.org/officeDocument/2006/relationships/customXml" Target="../ink/ink2.xml"/><Relationship Id="rId9" Type="http://schemas.openxmlformats.org/officeDocument/2006/relationships/customXml" Target="../ink/ink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168401"/>
            <a:ext cx="643128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80360" y="3731247"/>
            <a:ext cx="643128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00B0F0"/>
                </a:solidFill>
                <a:latin typeface="IBM Plex Mono Text" panose="020B0509050203000203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880360" y="3649111"/>
            <a:ext cx="6431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>
            <a:spLocks noChangeArrowheads="1"/>
          </p:cNvSpPr>
          <p:nvPr/>
        </p:nvSpPr>
        <p:spPr bwMode="black">
          <a:xfrm>
            <a:off x="4093580" y="5537419"/>
            <a:ext cx="4004840" cy="30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400" b="0" dirty="0">
                <a:latin typeface="Helv"/>
              </a:rPr>
              <a:t>© IBM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36152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92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IBM Plex Mono Text" panose="020B0509050203000203" pitchFamily="49" charset="0"/>
              </a:defRPr>
            </a:lvl1pPr>
            <a:lvl2pPr>
              <a:defRPr>
                <a:latin typeface="IBM Plex Mono Text" panose="020B0509050203000203" pitchFamily="49" charset="0"/>
              </a:defRPr>
            </a:lvl2pPr>
            <a:lvl3pPr>
              <a:defRPr>
                <a:latin typeface="IBM Plex Mono Text" panose="020B0509050203000203" pitchFamily="49" charset="0"/>
              </a:defRPr>
            </a:lvl3pPr>
            <a:lvl4pPr>
              <a:defRPr>
                <a:latin typeface="IBM Plex Mono Text" panose="020B0509050203000203" pitchFamily="49" charset="0"/>
              </a:defRPr>
            </a:lvl4pPr>
            <a:lvl5pPr>
              <a:defRPr>
                <a:latin typeface="IBM Plex Mono Text" panose="020B0509050203000203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4706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687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724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38200" y="1296645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2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485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1364249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14:cNvPr>
              <p14:cNvContentPartPr/>
              <p14:nvPr userDrawn="1"/>
            </p14:nvContentPartPr>
            <p14:xfrm>
              <a:off x="1837276" y="644463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7636" y="6264993"/>
                <a:ext cx="1836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14:cNvPr>
              <p14:cNvContentPartPr/>
              <p14:nvPr userDrawn="1"/>
            </p14:nvContentPartPr>
            <p14:xfrm>
              <a:off x="1846276" y="6435993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55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14:cNvPr>
              <p14:cNvContentPartPr/>
              <p14:nvPr userDrawn="1"/>
            </p14:nvContentPartPr>
            <p14:xfrm>
              <a:off x="-222284" y="4536273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12284" y="4356633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134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73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346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C0E56E-6DF9-1A4A-B8B3-5CCE0E34EE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F93DCE-FA02-D440-9E07-8488A5BEFD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7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CFCBCB-1D32-9741-B77A-1BFE02DB60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06E48A-1141-0A4A-92F9-E51452A180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91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IBM Plex Mono SemiBold" panose="020B0709050203000203" pitchFamily="49" charset="0"/>
              </a:defRPr>
            </a:lvl1pPr>
            <a:lvl2pPr>
              <a:defRPr sz="2800">
                <a:latin typeface="IBM Plex Mono Text" panose="020B0509050203000203" pitchFamily="49" charset="0"/>
              </a:defRPr>
            </a:lvl2pPr>
            <a:lvl3pPr>
              <a:defRPr sz="2400">
                <a:latin typeface="IBM Plex Mono Text" panose="020B0509050203000203" pitchFamily="49" charset="0"/>
              </a:defRPr>
            </a:lvl3pPr>
            <a:lvl4pPr>
              <a:defRPr sz="2000">
                <a:latin typeface="IBM Plex Mono Text" panose="020B0509050203000203" pitchFamily="49" charset="0"/>
              </a:defRPr>
            </a:lvl4pPr>
            <a:lvl5pPr>
              <a:defRPr sz="2000">
                <a:latin typeface="IBM Plex Mono Text" panose="020B0509050203000203" pitchFamily="49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6066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C61547-18BE-8345-B662-68E923DBE5F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8A02AB-648A-1143-A78D-9F86334C2B64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2884DB-FE2D-4B0A-B81D-5D9FAF9C5FA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1346"/>
            <a:ext cx="10058400" cy="569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42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5493"/>
          </a:solidFill>
          <a:latin typeface="IBM Plex Mono SemiBold" panose="020B0709050203000203" pitchFamily="49" charset="0"/>
          <a:ea typeface="IBM Plex Mono SemiBold" panose="020B0709050203000203" pitchFamily="49" charset="0"/>
          <a:cs typeface="IBM Plex Mono SemiBold" panose="020B0709050203000203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8" Type="http://schemas.openxmlformats.org/officeDocument/2006/relationships/image" Target="../media/image5.png"/><Relationship Id="rId26" Type="http://schemas.openxmlformats.org/officeDocument/2006/relationships/customXml" Target="../ink/ink22.xml"/><Relationship Id="rId3" Type="http://schemas.openxmlformats.org/officeDocument/2006/relationships/image" Target="../media/image6.png"/><Relationship Id="rId21" Type="http://schemas.openxmlformats.org/officeDocument/2006/relationships/image" Target="../media/image4.png"/><Relationship Id="rId34" Type="http://schemas.openxmlformats.org/officeDocument/2006/relationships/customXml" Target="../ink/ink29.xml"/><Relationship Id="rId7" Type="http://schemas.openxmlformats.org/officeDocument/2006/relationships/customXml" Target="../ink/ink10.xml"/><Relationship Id="rId12" Type="http://schemas.openxmlformats.org/officeDocument/2006/relationships/customXml" Target="../ink/ink14.xml"/><Relationship Id="rId17" Type="http://schemas.openxmlformats.org/officeDocument/2006/relationships/customXml" Target="../ink/ink15.xml"/><Relationship Id="rId25" Type="http://schemas.openxmlformats.org/officeDocument/2006/relationships/customXml" Target="../ink/ink21.xml"/><Relationship Id="rId3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customXml" Target="../ink/ink17.xml"/><Relationship Id="rId29" Type="http://schemas.openxmlformats.org/officeDocument/2006/relationships/customXml" Target="../ink/ink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customXml" Target="../ink/ink13.xml"/><Relationship Id="rId24" Type="http://schemas.openxmlformats.org/officeDocument/2006/relationships/customXml" Target="../ink/ink20.xml"/><Relationship Id="rId32" Type="http://schemas.openxmlformats.org/officeDocument/2006/relationships/customXml" Target="../ink/ink28.xml"/><Relationship Id="rId5" Type="http://schemas.openxmlformats.org/officeDocument/2006/relationships/customXml" Target="../ink/ink9.xml"/><Relationship Id="rId23" Type="http://schemas.openxmlformats.org/officeDocument/2006/relationships/customXml" Target="../ink/ink19.xml"/><Relationship Id="rId28" Type="http://schemas.openxmlformats.org/officeDocument/2006/relationships/customXml" Target="../ink/ink24.xml"/><Relationship Id="rId36" Type="http://schemas.openxmlformats.org/officeDocument/2006/relationships/image" Target="../media/image7.png"/><Relationship Id="rId10" Type="http://schemas.openxmlformats.org/officeDocument/2006/relationships/customXml" Target="../ink/ink12.xml"/><Relationship Id="rId19" Type="http://schemas.openxmlformats.org/officeDocument/2006/relationships/customXml" Target="../ink/ink16.xml"/><Relationship Id="rId31" Type="http://schemas.openxmlformats.org/officeDocument/2006/relationships/customXml" Target="../ink/ink27.xml"/><Relationship Id="rId4" Type="http://schemas.microsoft.com/office/2007/relationships/hdphoto" Target="../media/hdphoto1.wdp"/><Relationship Id="rId9" Type="http://schemas.openxmlformats.org/officeDocument/2006/relationships/customXml" Target="../ink/ink11.xml"/><Relationship Id="rId22" Type="http://schemas.openxmlformats.org/officeDocument/2006/relationships/customXml" Target="../ink/ink18.xml"/><Relationship Id="rId27" Type="http://schemas.openxmlformats.org/officeDocument/2006/relationships/customXml" Target="../ink/ink23.xml"/><Relationship Id="rId30" Type="http://schemas.openxmlformats.org/officeDocument/2006/relationships/customXml" Target="../ink/ink26.xml"/><Relationship Id="rId35" Type="http://schemas.openxmlformats.org/officeDocument/2006/relationships/customXml" Target="../ink/ink30.xml"/><Relationship Id="rId8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13" Type="http://schemas.openxmlformats.org/officeDocument/2006/relationships/image" Target="../media/image18.png"/><Relationship Id="rId18" Type="http://schemas.openxmlformats.org/officeDocument/2006/relationships/customXml" Target="../ink/ink40.xml"/><Relationship Id="rId3" Type="http://schemas.openxmlformats.org/officeDocument/2006/relationships/customXml" Target="../ink/ink31.xml"/><Relationship Id="rId7" Type="http://schemas.openxmlformats.org/officeDocument/2006/relationships/image" Target="../media/image5.png"/><Relationship Id="rId12" Type="http://schemas.openxmlformats.org/officeDocument/2006/relationships/customXml" Target="../ink/ink35.xml"/><Relationship Id="rId17" Type="http://schemas.openxmlformats.org/officeDocument/2006/relationships/customXml" Target="../ink/ink39.xml"/><Relationship Id="rId2" Type="http://schemas.openxmlformats.org/officeDocument/2006/relationships/image" Target="../media/image10.png"/><Relationship Id="rId16" Type="http://schemas.openxmlformats.org/officeDocument/2006/relationships/customXml" Target="../ink/ink38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17.png"/><Relationship Id="rId15" Type="http://schemas.openxmlformats.org/officeDocument/2006/relationships/customXml" Target="../ink/ink37.xml"/><Relationship Id="rId10" Type="http://schemas.openxmlformats.org/officeDocument/2006/relationships/customXml" Target="../ink/ink34.xml"/><Relationship Id="rId9" Type="http://schemas.openxmlformats.org/officeDocument/2006/relationships/customXml" Target="../ink/ink33.xml"/><Relationship Id="rId14" Type="http://schemas.openxmlformats.org/officeDocument/2006/relationships/customXml" Target="../ink/ink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tmp"/><Relationship Id="rId5" Type="http://schemas.openxmlformats.org/officeDocument/2006/relationships/image" Target="../media/image17.tmp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cientist viewing DNA test results on a computer screen in the laboratory">
            <a:extLst>
              <a:ext uri="{FF2B5EF4-FFF2-40B4-BE49-F238E27FC236}">
                <a16:creationId xmlns:a16="http://schemas.microsoft.com/office/drawing/2014/main" id="{A82CC2F0-135B-54E0-2DDE-80CF7A776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5996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E973FE-1F8B-4DED-8DC0-71E987678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04" y="1731670"/>
            <a:ext cx="5375356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Developers Survey by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83873-F31C-4E31-B4BA-B40D50270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204" y="3130737"/>
            <a:ext cx="5181600" cy="26169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Fardeen Ahmed Khan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02/04/2024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14:cNvPr>
              <p14:cNvContentPartPr/>
              <p14:nvPr/>
            </p14:nvContentPartPr>
            <p14:xfrm>
              <a:off x="1388880" y="6545472"/>
              <a:ext cx="1390320" cy="1123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5240" y="6437472"/>
                <a:ext cx="149796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14:cNvPr>
              <p14:cNvContentPartPr/>
              <p14:nvPr/>
            </p14:nvContentPartPr>
            <p14:xfrm>
              <a:off x="2218680" y="6595872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64680" y="64878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14:cNvPr>
              <p14:cNvContentPartPr/>
              <p14:nvPr/>
            </p14:nvContentPartPr>
            <p14:xfrm>
              <a:off x="-1512000" y="5066496"/>
              <a:ext cx="360" cy="5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1602000" y="4886496"/>
                <a:ext cx="180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14:cNvPr>
              <p14:cNvContentPartPr/>
              <p14:nvPr/>
            </p14:nvContentPartPr>
            <p14:xfrm>
              <a:off x="2993760" y="1035936"/>
              <a:ext cx="504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4120" y="8559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14:cNvPr>
              <p14:cNvContentPartPr/>
              <p14:nvPr/>
            </p14:nvContentPartPr>
            <p14:xfrm>
              <a:off x="3729960" y="950616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40320" y="770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14:cNvPr>
              <p14:cNvContentPartPr/>
              <p14:nvPr/>
            </p14:nvContentPartPr>
            <p14:xfrm>
              <a:off x="3620520" y="1047816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530880" y="86817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14:cNvPr>
              <p14:cNvContentPartPr/>
              <p14:nvPr/>
            </p14:nvContentPartPr>
            <p14:xfrm>
              <a:off x="7131960" y="2462616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960" y="2282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14:cNvPr>
              <p14:cNvContentPartPr/>
              <p14:nvPr/>
            </p14:nvContentPartPr>
            <p14:xfrm>
              <a:off x="7131960" y="2510856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960" y="23312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14:cNvPr>
              <p14:cNvContentPartPr/>
              <p14:nvPr/>
            </p14:nvContentPartPr>
            <p14:xfrm>
              <a:off x="6644160" y="4559256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554160" y="4379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14:cNvPr>
              <p14:cNvContentPartPr/>
              <p14:nvPr/>
            </p14:nvContentPartPr>
            <p14:xfrm>
              <a:off x="-1926720" y="3961656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2016720" y="37820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14:cNvPr>
              <p14:cNvContentPartPr/>
              <p14:nvPr/>
            </p14:nvContentPartPr>
            <p14:xfrm>
              <a:off x="-1049040" y="3218256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1138680" y="3038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14:cNvPr>
              <p14:cNvContentPartPr/>
              <p14:nvPr/>
            </p14:nvContentPartPr>
            <p14:xfrm>
              <a:off x="2047680" y="1023696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57680" y="84369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14:cNvPr>
              <p14:cNvContentPartPr/>
              <p14:nvPr/>
            </p14:nvContentPartPr>
            <p14:xfrm>
              <a:off x="2084400" y="1023696"/>
              <a:ext cx="504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94760" y="84369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14:cNvPr>
              <p14:cNvContentPartPr/>
              <p14:nvPr/>
            </p14:nvContentPartPr>
            <p14:xfrm>
              <a:off x="1987200" y="1011456"/>
              <a:ext cx="360" cy="3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897200" y="8318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14:cNvPr>
              <p14:cNvContentPartPr/>
              <p14:nvPr/>
            </p14:nvContentPartPr>
            <p14:xfrm>
              <a:off x="-1855800" y="657936"/>
              <a:ext cx="27000" cy="234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-1945800" y="477936"/>
                <a:ext cx="20664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14:cNvPr>
              <p14:cNvContentPartPr/>
              <p14:nvPr/>
            </p14:nvContentPartPr>
            <p14:xfrm>
              <a:off x="-268560" y="816336"/>
              <a:ext cx="5040" cy="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-358200" y="6363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14:cNvPr>
              <p14:cNvContentPartPr/>
              <p14:nvPr/>
            </p14:nvContentPartPr>
            <p14:xfrm>
              <a:off x="-2207160" y="1998936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-2216160" y="198993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7914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MySQL on Top As Usual</a:t>
            </a:r>
          </a:p>
          <a:p>
            <a:r>
              <a:rPr lang="en-US" dirty="0"/>
              <a:t>MSFT SQL Server and PostgreSQL are Runner-up’s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PostgreSQL and MongoDB will be Top Databases Next Year.</a:t>
            </a:r>
          </a:p>
          <a:p>
            <a:r>
              <a:rPr lang="en-US" dirty="0"/>
              <a:t>Developers Losing Interest in MySQL and MSFT SQL Server.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04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75" y="3142210"/>
            <a:ext cx="7068725" cy="25692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&lt;https://github.com/Fardeen6295/Capstone_Project/blob/main/Capstone%20Project.pdf&gt;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6C466-B847-478E-ADAD-F2B14AA50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75" y="1901819"/>
            <a:ext cx="3054361" cy="30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CC0E64-0E5B-4BA1-BC72-30FA1DE9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Screenshot of dashboard tab 1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B1B56-2E22-3AD3-3FEE-83074AFDE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98" t="6302" r="14858" b="23928"/>
          <a:stretch/>
        </p:blipFill>
        <p:spPr>
          <a:xfrm>
            <a:off x="354563" y="1517617"/>
            <a:ext cx="10709989" cy="520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5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CC0E64-0E5B-4BA1-BC72-30FA1DE9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Screenshot of dashboard tab 2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83EA0-1F8C-AEB6-BBD5-B398C31A8D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35" t="6627" r="14439" b="25828"/>
          <a:stretch/>
        </p:blipFill>
        <p:spPr>
          <a:xfrm>
            <a:off x="298580" y="1414041"/>
            <a:ext cx="10814179" cy="527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27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3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CC0E64-0E5B-4BA1-BC72-30FA1DE9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Screenshot of dashboard tab 3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14F9D9-D598-324B-BD80-E186518DF7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11" t="6489" r="14515" b="25964"/>
          <a:stretch/>
        </p:blipFill>
        <p:spPr>
          <a:xfrm>
            <a:off x="261256" y="1414041"/>
            <a:ext cx="10767527" cy="531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7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DISCUSSION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2E5FA6B-CA5C-4FB5-AAB3-8260D2EF86C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  <a:noFill/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130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 Script is Quite Famous but Transcript is Growing Fast.</a:t>
            </a:r>
          </a:p>
          <a:p>
            <a:r>
              <a:rPr lang="en-US" dirty="0"/>
              <a:t>MySQL is List Topper but Soon PostgreSQL will Take Over.</a:t>
            </a:r>
          </a:p>
          <a:p>
            <a:r>
              <a:rPr lang="en-US" dirty="0"/>
              <a:t>Linux Platform is Evergreen.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Men’s Are Dominating the Domain.</a:t>
            </a:r>
          </a:p>
          <a:p>
            <a:r>
              <a:rPr lang="en-US" dirty="0"/>
              <a:t>Most of the Developers are Just Bachelor’s Degree Holder</a:t>
            </a:r>
          </a:p>
          <a:p>
            <a:r>
              <a:rPr lang="en-US" dirty="0"/>
              <a:t>Developers Community had Been Globalized from West to East.</a:t>
            </a:r>
          </a:p>
        </p:txBody>
      </p:sp>
    </p:spTree>
    <p:extLst>
      <p:ext uri="{BB962C8B-B14F-4D97-AF65-F5344CB8AC3E}">
        <p14:creationId xmlns:p14="http://schemas.microsoft.com/office/powerpoint/2010/main" val="647271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4291" y="1825625"/>
            <a:ext cx="6809509" cy="4351338"/>
          </a:xfrm>
        </p:spPr>
        <p:txBody>
          <a:bodyPr/>
          <a:lstStyle/>
          <a:p>
            <a:r>
              <a:rPr lang="en-US" dirty="0"/>
              <a:t>Developers are Fast Learners and Open to Adaptability.</a:t>
            </a:r>
          </a:p>
          <a:p>
            <a:r>
              <a:rPr lang="en-US" dirty="0"/>
              <a:t>Many Old Tools are Not Going Anywhere as they Hold their Relevance quite Firmly.</a:t>
            </a:r>
          </a:p>
          <a:p>
            <a:r>
              <a:rPr lang="en-US" dirty="0"/>
              <a:t>Men are Dominating this Developer’s Community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013141-2139-434F-83AB-CF1C80A7AC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25967" y="2113896"/>
            <a:ext cx="3054361" cy="30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APPENDIX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4291" y="1825625"/>
            <a:ext cx="6809509" cy="4351338"/>
          </a:xfrm>
        </p:spPr>
        <p:txBody>
          <a:bodyPr/>
          <a:lstStyle/>
          <a:p>
            <a:r>
              <a:rPr lang="en-US" dirty="0"/>
              <a:t>Include any relevant additional charts, or tables that you may have created during the analysis phase.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D63823-FC2E-4AC2-93D5-3C2B6F315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55857" y="1849823"/>
            <a:ext cx="3194581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48" y="383051"/>
            <a:ext cx="592905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 JOB POSTINGS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911265A-DAE3-36CC-C25E-7C7FAFBABF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4295811"/>
              </p:ext>
            </p:extLst>
          </p:nvPr>
        </p:nvGraphicFramePr>
        <p:xfrm>
          <a:off x="871541" y="1422108"/>
          <a:ext cx="9569413" cy="4642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855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37F9FA-3571-49C2-8811-B1159FCC0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711" y="2025672"/>
            <a:ext cx="3194581" cy="3194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4" y="263810"/>
            <a:ext cx="8508528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200" dirty="0"/>
              <a:t>Executive Summary</a:t>
            </a:r>
          </a:p>
          <a:p>
            <a:r>
              <a:rPr lang="en-US" sz="2200" dirty="0"/>
              <a:t>Introduction</a:t>
            </a:r>
          </a:p>
          <a:p>
            <a:r>
              <a:rPr lang="en-US" sz="2200" dirty="0"/>
              <a:t>Methodology</a:t>
            </a:r>
          </a:p>
          <a:p>
            <a:r>
              <a:rPr lang="en-US" sz="2200" dirty="0"/>
              <a:t>Results</a:t>
            </a:r>
          </a:p>
          <a:p>
            <a:pPr lvl="1"/>
            <a:r>
              <a:rPr lang="en-US" sz="1800" dirty="0"/>
              <a:t>Visualization – Charts</a:t>
            </a:r>
          </a:p>
          <a:p>
            <a:pPr lvl="1"/>
            <a:r>
              <a:rPr lang="en-US" sz="1800" dirty="0"/>
              <a:t>Dashboard</a:t>
            </a:r>
          </a:p>
          <a:p>
            <a:r>
              <a:rPr lang="en-US" sz="2200" dirty="0"/>
              <a:t>Discussion</a:t>
            </a:r>
          </a:p>
          <a:p>
            <a:pPr lvl="1"/>
            <a:r>
              <a:rPr lang="en-US" sz="1800" dirty="0"/>
              <a:t>Findings &amp; Implications</a:t>
            </a:r>
          </a:p>
          <a:p>
            <a:r>
              <a:rPr lang="en-US" sz="2200" dirty="0"/>
              <a:t>Conclusion</a:t>
            </a:r>
          </a:p>
          <a:p>
            <a:r>
              <a:rPr lang="en-US" sz="2200" dirty="0"/>
              <a:t>Appendix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14:cNvPr>
              <p14:cNvContentPartPr/>
              <p14:nvPr/>
            </p14:nvContentPartPr>
            <p14:xfrm>
              <a:off x="1889280" y="9993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9280" y="81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14:cNvPr>
              <p14:cNvContentPartPr/>
              <p14:nvPr/>
            </p14:nvContentPartPr>
            <p14:xfrm>
              <a:off x="2328120" y="96295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38120" y="783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8160" y="74623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240" cy="50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8160" y="746232"/>
                <a:ext cx="18288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14:cNvPr>
              <p14:cNvContentPartPr/>
              <p14:nvPr/>
            </p14:nvContentPartPr>
            <p14:xfrm>
              <a:off x="-2109240" y="2669712"/>
              <a:ext cx="1980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2199240" y="2489712"/>
                <a:ext cx="19944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14:cNvPr>
              <p14:cNvContentPartPr/>
              <p14:nvPr/>
            </p14:nvContentPartPr>
            <p14:xfrm>
              <a:off x="6680880" y="287707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91240" y="2697072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9210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48" y="383051"/>
            <a:ext cx="592905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POPULAR LANGUAGES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04C773B-ED9A-6A67-5A9C-F9E085A34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7685026"/>
              </p:ext>
            </p:extLst>
          </p:nvPr>
        </p:nvGraphicFramePr>
        <p:xfrm>
          <a:off x="538248" y="1427778"/>
          <a:ext cx="10714470" cy="4674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17399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6" y="304965"/>
            <a:ext cx="8565109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75" y="1825624"/>
            <a:ext cx="7068725" cy="4465447"/>
          </a:xfrm>
        </p:spPr>
        <p:txBody>
          <a:bodyPr>
            <a:normAutofit/>
          </a:bodyPr>
          <a:lstStyle/>
          <a:p>
            <a:r>
              <a:rPr lang="en-US" sz="2200" dirty="0"/>
              <a:t>Data Wrangling and Project Goal</a:t>
            </a:r>
          </a:p>
          <a:p>
            <a:r>
              <a:rPr lang="en-US" sz="2200" dirty="0"/>
              <a:t>Methodology</a:t>
            </a:r>
          </a:p>
          <a:p>
            <a:pPr lvl="1"/>
            <a:r>
              <a:rPr lang="en-US" sz="1800" dirty="0"/>
              <a:t>Gathering of Data</a:t>
            </a:r>
          </a:p>
          <a:p>
            <a:pPr lvl="1"/>
            <a:r>
              <a:rPr lang="en-US" sz="1800" dirty="0"/>
              <a:t>Data Munging and Analysis</a:t>
            </a:r>
          </a:p>
          <a:p>
            <a:pPr lvl="1"/>
            <a:r>
              <a:rPr lang="en-US" sz="1800" dirty="0"/>
              <a:t>Data Visualization</a:t>
            </a:r>
          </a:p>
          <a:p>
            <a:r>
              <a:rPr lang="en-US" sz="2200" dirty="0"/>
              <a:t>Graphs and Charts to Support Findings</a:t>
            </a:r>
          </a:p>
          <a:p>
            <a:r>
              <a:rPr lang="en-US" sz="2200" dirty="0"/>
              <a:t>Discussion Over the Findings and Its Implications</a:t>
            </a:r>
          </a:p>
          <a:p>
            <a:r>
              <a:rPr lang="en-US" sz="2200" dirty="0"/>
              <a:t>Final Conclusion of the Research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78B9B-93A7-4517-9E78-2F5C028F2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494" y="2302762"/>
            <a:ext cx="3194581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2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65125"/>
            <a:ext cx="764786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58731-59BB-48A2-A901-D7C35E91B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347" y="2262036"/>
            <a:ext cx="3054361" cy="305436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710A13-9821-054D-8648-FB592F1CDDDF}"/>
              </a:ext>
            </a:extLst>
          </p:cNvPr>
          <p:cNvSpPr txBox="1">
            <a:spLocks/>
          </p:cNvSpPr>
          <p:nvPr/>
        </p:nvSpPr>
        <p:spPr>
          <a:xfrm>
            <a:off x="4285075" y="1825625"/>
            <a:ext cx="70687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Data Collected by Stack Through Survey of Developers around the Globe</a:t>
            </a:r>
          </a:p>
          <a:p>
            <a:r>
              <a:rPr lang="en-US" sz="2200" dirty="0"/>
              <a:t>Dataset is </a:t>
            </a:r>
            <a:r>
              <a:rPr lang="en-US" sz="2200" dirty="0" err="1"/>
              <a:t>Choosed</a:t>
            </a:r>
            <a:r>
              <a:rPr lang="en-US" sz="2200" dirty="0"/>
              <a:t> Over Random Sample Set</a:t>
            </a:r>
          </a:p>
          <a:p>
            <a:r>
              <a:rPr lang="en-US" sz="2200" dirty="0"/>
              <a:t>It Have around 75000 of Responses Across Different Countries</a:t>
            </a:r>
          </a:p>
          <a:p>
            <a:r>
              <a:rPr lang="en-US" sz="2200" dirty="0"/>
              <a:t>Trends of Developers Current Tools and Possible Future Trends of Tools as well.</a:t>
            </a:r>
          </a:p>
          <a:p>
            <a:r>
              <a:rPr lang="en-US" sz="2200" dirty="0"/>
              <a:t>Demographic Info of Developers</a:t>
            </a:r>
          </a:p>
        </p:txBody>
      </p:sp>
    </p:spTree>
    <p:extLst>
      <p:ext uri="{BB962C8B-B14F-4D97-AF65-F5344CB8AC3E}">
        <p14:creationId xmlns:p14="http://schemas.microsoft.com/office/powerpoint/2010/main" val="71062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3" y="376642"/>
            <a:ext cx="723072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75" y="1825625"/>
            <a:ext cx="706872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Web Scaping</a:t>
            </a:r>
          </a:p>
          <a:p>
            <a:r>
              <a:rPr lang="en-US" sz="2200" dirty="0"/>
              <a:t>APIs</a:t>
            </a:r>
          </a:p>
          <a:p>
            <a:r>
              <a:rPr lang="en-US" sz="2200" dirty="0"/>
              <a:t>Request Library</a:t>
            </a:r>
          </a:p>
          <a:p>
            <a:r>
              <a:rPr lang="en-US" sz="2200" dirty="0"/>
              <a:t>Exploratory Data Analysis</a:t>
            </a:r>
          </a:p>
          <a:p>
            <a:pPr lvl="1"/>
            <a:r>
              <a:rPr lang="en-US" sz="1800" dirty="0"/>
              <a:t>Data Distribution</a:t>
            </a:r>
          </a:p>
          <a:p>
            <a:pPr lvl="1"/>
            <a:r>
              <a:rPr lang="en-US" sz="1800" dirty="0"/>
              <a:t>Outliers</a:t>
            </a:r>
          </a:p>
          <a:p>
            <a:pPr lvl="1"/>
            <a:r>
              <a:rPr lang="en-US" sz="1800" dirty="0"/>
              <a:t>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AE176B-DE78-4B75-AC9E-2A422E82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5" y="1831709"/>
            <a:ext cx="3194581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59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64666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xterior of a building against a clear blue sky">
            <a:extLst>
              <a:ext uri="{FF2B5EF4-FFF2-40B4-BE49-F238E27FC236}">
                <a16:creationId xmlns:a16="http://schemas.microsoft.com/office/drawing/2014/main" id="{B3B9D6F0-CE64-234D-C62C-C52ACCF02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 Year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Next Year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3C2F43-A283-4FD4-9C0D-BFF93C50AC01}"/>
              </a:ext>
            </a:extLst>
          </p:cNvPr>
          <p:cNvSpPr txBox="1">
            <a:spLocks/>
          </p:cNvSpPr>
          <p:nvPr/>
        </p:nvSpPr>
        <p:spPr>
          <a:xfrm>
            <a:off x="838199" y="2506661"/>
            <a:ext cx="4614949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E706D50-7D14-4DB8-BE17-5497AA1715EE}"/>
              </a:ext>
            </a:extLst>
          </p:cNvPr>
          <p:cNvSpPr txBox="1">
            <a:spLocks/>
          </p:cNvSpPr>
          <p:nvPr/>
        </p:nvSpPr>
        <p:spPr>
          <a:xfrm>
            <a:off x="6172200" y="2506661"/>
            <a:ext cx="4614949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DE45E1-29E6-4804-3452-1422F24D81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194" t="8805" r="50000" b="58647"/>
          <a:stretch/>
        </p:blipFill>
        <p:spPr>
          <a:xfrm>
            <a:off x="742950" y="2327564"/>
            <a:ext cx="4710198" cy="3492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FCBE75-F3E5-9FC4-2DE1-82ACAC2A802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449" t="8806" r="50000" b="59192"/>
          <a:stretch/>
        </p:blipFill>
        <p:spPr>
          <a:xfrm>
            <a:off x="6172200" y="2327564"/>
            <a:ext cx="5181600" cy="349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59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PROGRAMMING LANGUAGE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JavaScript Top on List</a:t>
            </a:r>
          </a:p>
          <a:p>
            <a:r>
              <a:rPr lang="en-US" dirty="0"/>
              <a:t>Python &amp; SQL not going Anywhere.</a:t>
            </a:r>
          </a:p>
          <a:p>
            <a:r>
              <a:rPr lang="en-US" dirty="0"/>
              <a:t>Transcript is getting Popular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Developers Might start using Transcript leaving JavaScript</a:t>
            </a:r>
          </a:p>
          <a:p>
            <a:r>
              <a:rPr lang="en-US" dirty="0"/>
              <a:t>HTML/CSS and Python Holding their Relevance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69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d and pink paper stripes in a wave shape">
            <a:extLst>
              <a:ext uri="{FF2B5EF4-FFF2-40B4-BE49-F238E27FC236}">
                <a16:creationId xmlns:a16="http://schemas.microsoft.com/office/drawing/2014/main" id="{F09739BB-967B-E460-15A5-2B49A9108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584" y="428768"/>
            <a:ext cx="10515600" cy="1325563"/>
          </a:xfrm>
        </p:spPr>
        <p:txBody>
          <a:bodyPr/>
          <a:lstStyle/>
          <a:p>
            <a:r>
              <a:rPr lang="en-US" dirty="0"/>
              <a:t>DATABASE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 Year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Next Year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3C2F43-A283-4FD4-9C0D-BFF93C50AC01}"/>
              </a:ext>
            </a:extLst>
          </p:cNvPr>
          <p:cNvSpPr txBox="1">
            <a:spLocks/>
          </p:cNvSpPr>
          <p:nvPr/>
        </p:nvSpPr>
        <p:spPr>
          <a:xfrm>
            <a:off x="838199" y="2506661"/>
            <a:ext cx="4614949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E706D50-7D14-4DB8-BE17-5497AA1715EE}"/>
              </a:ext>
            </a:extLst>
          </p:cNvPr>
          <p:cNvSpPr txBox="1">
            <a:spLocks/>
          </p:cNvSpPr>
          <p:nvPr/>
        </p:nvSpPr>
        <p:spPr>
          <a:xfrm>
            <a:off x="6172200" y="2506661"/>
            <a:ext cx="4614949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CFF7CA-51C7-7C0B-ECB3-BB8ABDC31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584" y="2341560"/>
            <a:ext cx="5157217" cy="35740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C465DE-7EB9-5301-E363-09BDBA5E04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199" y="2327563"/>
            <a:ext cx="5205985" cy="367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38838"/>
      </p:ext>
    </p:extLst>
  </p:cSld>
  <p:clrMapOvr>
    <a:masterClrMapping/>
  </p:clrMapOvr>
</p:sld>
</file>

<file path=ppt/theme/theme1.xml><?xml version="1.0" encoding="utf-8"?>
<a:theme xmlns:a="http://schemas.openxmlformats.org/drawingml/2006/main" name="SLIDE_TEMPLATE_skill_networ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IBM Plex Sans SemiBold"/>
        <a:ea typeface=""/>
        <a:cs typeface=""/>
      </a:majorFont>
      <a:minorFont>
        <a:latin typeface="IBM Plex Sans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BM final PPT template.pptx" id="{F28CB670-EDE3-4FD8-A231-7FA031A67C03}" vid="{06644C38-457B-4174-9AD6-1A9A0DF394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1" ma:contentTypeDescription="Create a new document." ma:contentTypeScope="" ma:versionID="4bc1015ece1c23b1ef2f55a62f11494f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efbf6837a43ed91190e40f849f23a13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7AE8FE-83F0-42D0-BB5E-14AD3FB1D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5be751-a274-42e8-93fb-f39d3b9bccc8"/>
    <ds:schemaRef ds:uri="f80a141d-92ca-4d3d-9308-f7e7b1d44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387</Words>
  <Application>Microsoft Office PowerPoint</Application>
  <PresentationFormat>Widescreen</PresentationFormat>
  <Paragraphs>103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Microsoft JhengHei UI</vt:lpstr>
      <vt:lpstr>Microsoft JhengHei UI Light</vt:lpstr>
      <vt:lpstr>Arial</vt:lpstr>
      <vt:lpstr>Calibri</vt:lpstr>
      <vt:lpstr>Helv</vt:lpstr>
      <vt:lpstr>IBM Plex Mono SemiBold</vt:lpstr>
      <vt:lpstr>IBM Plex Mono Text</vt:lpstr>
      <vt:lpstr>SLIDE_TEMPLATE_skill_network</vt:lpstr>
      <vt:lpstr>Developers Survey by Stack</vt:lpstr>
      <vt:lpstr>OUTLINE</vt:lpstr>
      <vt:lpstr>EXECUTIVE SUMMARY</vt:lpstr>
      <vt:lpstr>INTRODUCTION</vt:lpstr>
      <vt:lpstr>METHODOLOGY</vt:lpstr>
      <vt:lpstr>RESULTS</vt:lpstr>
      <vt:lpstr>PROGRAMMING LANGUAGE TRENDS</vt:lpstr>
      <vt:lpstr>PROGRAMMING LANGUAGE TRENDS - FINDINGS &amp; IMPLICATIONS</vt:lpstr>
      <vt:lpstr>DATABASE TRENDS</vt:lpstr>
      <vt:lpstr>DATABASE TRENDS - FINDINGS &amp; IMPLICATIONS</vt:lpstr>
      <vt:lpstr>DASHBOARD LINK</vt:lpstr>
      <vt:lpstr>DASHBOARD TAB 1</vt:lpstr>
      <vt:lpstr>DASHBOARD TAB 2</vt:lpstr>
      <vt:lpstr>DASHBOARD TAB 3</vt:lpstr>
      <vt:lpstr>DISCUSSION</vt:lpstr>
      <vt:lpstr>OVERALL FINDINGS &amp; IMPLICATIONS</vt:lpstr>
      <vt:lpstr>CONCLUSION</vt:lpstr>
      <vt:lpstr>APPENDIX</vt:lpstr>
      <vt:lpstr> JOB POSTINGS</vt:lpstr>
      <vt:lpstr>POPULAR LANGUAGES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TRENDS</dc:title>
  <dc:creator>Steve Hord</dc:creator>
  <cp:lastModifiedBy>Fardeen Ahmed Khan</cp:lastModifiedBy>
  <cp:revision>23</cp:revision>
  <dcterms:created xsi:type="dcterms:W3CDTF">2020-10-28T18:29:43Z</dcterms:created>
  <dcterms:modified xsi:type="dcterms:W3CDTF">2024-04-02T06:59:46Z</dcterms:modified>
</cp:coreProperties>
</file>